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19"/>
  </p:notesMasterIdLst>
  <p:handoutMasterIdLst>
    <p:handoutMasterId r:id="rId20"/>
  </p:handoutMasterIdLst>
  <p:sldIdLst>
    <p:sldId id="268" r:id="rId10"/>
    <p:sldId id="276" r:id="rId11"/>
    <p:sldId id="273" r:id="rId12"/>
    <p:sldId id="274" r:id="rId13"/>
    <p:sldId id="278" r:id="rId14"/>
    <p:sldId id="279" r:id="rId15"/>
    <p:sldId id="280" r:id="rId16"/>
    <p:sldId id="277" r:id="rId17"/>
    <p:sldId id="275" r:id="rId1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530"/>
    <a:srgbClr val="0072BB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Objects="1">
      <p:cViewPr>
        <p:scale>
          <a:sx n="75" d="100"/>
          <a:sy n="75" d="100"/>
        </p:scale>
        <p:origin x="250" y="22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551301163661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BD2-442F-BB0C-76629C05DB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2-442F-BB0C-76629C05D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8776480143695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74D-45D5-9959-EF5E76FAA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0.75929999999999997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5D5-9959-EF5E76FA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0072BB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0.4</c:v>
                </c:pt>
                <c:pt idx="1">
                  <c:v>1E-3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0-492B-9D2A-E03B5EF9403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Anxious</c:v>
                </c:pt>
              </c:strCache>
            </c:strRef>
          </c:tx>
          <c:spPr>
            <a:solidFill>
              <a:srgbClr val="A01530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0.7</c:v>
                </c:pt>
                <c:pt idx="1">
                  <c:v>1E-3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92B-9D2A-E03B5EF94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138895"/>
        <c:axId val="552975055"/>
      </c:barChart>
      <c:catAx>
        <c:axId val="54013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52975055"/>
        <c:crosses val="autoZero"/>
        <c:auto val="1"/>
        <c:lblAlgn val="ctr"/>
        <c:lblOffset val="100"/>
        <c:noMultiLvlLbl val="0"/>
      </c:catAx>
      <c:valAx>
        <c:axId val="5529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01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43980342097175"/>
          <c:y val="0.9469889630318854"/>
          <c:w val="0.31312020154562248"/>
          <c:h val="5.3011036968114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23.05.2020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23.05.2020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briefly present the context that led us to the idea for this project. We are 3 Italian students whose families have lived the lockdown in first person. We wanted to gather our personal experience with the subject of the course.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of om2, om3 and mu3 using </a:t>
            </a:r>
            <a:r>
              <a:rPr lang="en-US" dirty="0" err="1"/>
              <a:t>Tapas_fitModel</a:t>
            </a:r>
            <a:r>
              <a:rPr lang="en-US" dirty="0"/>
              <a:t>. With the response model that we used, om2 and mu3 are exactly anticorrelated.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67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129D-F63D-465F-B22F-F463CD97938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DBAD16-67C1-4DE7-BC19-111FC929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B68DF0-7653-45A1-B54C-F294DE22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D2B62-93B9-4E9D-83B3-B75685B9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998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F20B-DBD5-468F-87DB-3222B87D3958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77C-A814-4D93-BBE3-8E8F38B1ED91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8F55-5CD1-4C78-A0B4-D1B5BCE91816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34D-69C2-4616-A1F3-2B714986A6A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99BD-5592-4C0F-AEE1-147CD0CD61A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F162-4575-463B-86B3-DF11CC7BC9D4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FC7A1-9025-4263-B938-11E646C7C4C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69FF-A451-459B-9C09-AF8DBF358E57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7222-79D5-4D32-B90B-A7D8269E301A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CE68-4921-4D8F-AA77-37A17E4D81E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877-AC53-44A1-A887-C8AEAB2819A8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F250-E115-4C8A-919F-4DA03EE5F30C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567-D47E-4941-B949-8463B3AAF6C1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99DF-3DF1-48A2-A784-F074A098B1A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74-4259-4ECA-89AC-365668BACFA6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2ACC-C26B-440E-8E19-6250095B123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FC17-F348-4E91-A31D-473DA30DA83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FC6D-7280-4BAC-B523-DEA26457919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393D-7DF6-49E3-91AA-12BC12BAB8C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F1C-E74D-43D9-B051-612C3966B96D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C50B-6E18-4ABC-97F8-667ED3AEC539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8E1F-CC85-4274-86A9-5464F38C583A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B838-96AA-44A1-9E1D-8E7060143CB8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C8E7-58C3-4BD3-9E0C-6BD8B5E01AC9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DBF-F23B-4F72-8B72-2EE3F1DC1A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C517-6AA0-4B56-B521-E8879DB3A4A9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4372-FEE8-40E5-8595-A23A00191248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2DD1-B5AF-490A-B84C-6077B82E4884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35CB-59DE-4A4F-B004-CBE9486BD89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4BCE-7C56-4E71-966C-548A5C736468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A1FF-86E2-4491-9DC6-2D4F6772FF4F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47432-8D8D-46CD-8500-7783997D326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C758-1A95-4E3F-A76F-01D5DE940DD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54EE-54C1-4058-8986-4392B674A12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C326-A6A4-4702-8328-A216B184C624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25FE-1B43-4316-AC95-3F79D61C9C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D659-4A91-420D-8D24-B137B390A454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E68A-8AA3-4B2A-BA18-9FEEF9AC7786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F3B-6642-4FF0-BE9B-8336DFA3E1B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D5238-5F62-4827-899E-C185FEAD138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1381-09BC-40C1-BCF0-022F84010FF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168C-B960-4047-A124-F84BB771E3A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86B5-08F9-4F04-B43D-0B838D87AEDA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6CBB-AE49-47B0-A6FA-DD61A517860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7CBB-BF0B-44B8-9552-4C5546C543E1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D7E2-4FCF-4CD5-8D64-915E0E20A7A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272A-0C95-4AE5-B17E-AEE0119BD9F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7541-EC85-4099-BAB4-2B234624E10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B8E-511D-450D-BBF2-4033B75D915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A048-3E06-4508-8630-0AB5DEB8D33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CF11-4D9A-4F04-A0FD-2530B5366E71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4BD-C4C4-40C4-8575-F37CAE3248EA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B230-5B31-4423-BE96-7AA5F5EB1C16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0F474-8444-4611-B207-F237DD361CE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7119-5B9B-4D71-A9F2-017B99407E0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FC33C-604A-49A2-ABF2-1896C9D68BA7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15F8-D898-41DE-AD42-A5B898B378F6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2F27-FF1B-4E2C-91AA-5DB757138FFF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BAA5D-5ED5-4FA0-9705-2908D0E3CBE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D020-7903-457D-ADA5-FC275B7E9310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C1CE-1314-4D8A-B683-592FA6D4E14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606BB-6E48-4150-9B27-4A18DC7A2B6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32D2-7143-4B77-9112-00B537273A2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BF9-9AFC-43F8-9382-907C8CB5397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20DB-F495-4A5F-9194-23B024C701A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F1AA-4E3B-40FF-B912-B7DF107A08E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6489-2D04-4124-A8DB-58BDCE94ABC2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6679-C4D6-4557-90FE-BADAFADA6E43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38BC-D29D-4449-AE89-DFD7235F3067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6D9E-2372-41E3-A5EF-2651CEE07EDD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2851-1D22-4DC5-9BDD-81DD5E9F46D7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65607BE-DD29-4BE5-B1D7-EBFB1ED42AD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1685" y="6308727"/>
            <a:ext cx="2747598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aseline="0" dirty="0"/>
              <a:t>	   Translational </a:t>
            </a:r>
            <a:r>
              <a:rPr lang="en-GB" sz="800" baseline="0" dirty="0" err="1"/>
              <a:t>Neuromodeling</a:t>
            </a:r>
            <a:r>
              <a:rPr lang="en-GB" sz="800" baseline="0" dirty="0"/>
              <a:t> Unit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Immagine 3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D3DE48-35B5-4441-8898-4C045EF7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00" r="1401" b="23001"/>
          <a:stretch/>
        </p:blipFill>
        <p:spPr>
          <a:xfrm>
            <a:off x="403229" y="6323470"/>
            <a:ext cx="812602" cy="445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2478A19-0960-4F1F-908E-20F32485F131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0381D0-8749-40BB-8BB1-0B43896F7E4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BCB1E51-1077-474E-AE72-B98B36CD335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906C132-192E-4458-8E2D-A59A9B6DF7B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BA2323F-3C04-4A5A-AC10-E6D015D2C99F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75B0E14-D5FC-4E10-B562-5E56ED6E702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50867CA-5077-4AE6-96F4-6E67C848956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9024932-062D-4F30-937A-0A9A82F95F7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8.svg"/><Relationship Id="rId29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svg"/><Relationship Id="rId32" Type="http://schemas.openxmlformats.org/officeDocument/2006/relationships/image" Target="../media/image20.sv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sv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2.svg"/><Relationship Id="rId21" Type="http://schemas.openxmlformats.org/officeDocument/2006/relationships/image" Target="../media/image38.svg"/><Relationship Id="rId7" Type="http://schemas.openxmlformats.org/officeDocument/2006/relationships/image" Target="../media/image1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28.svg"/><Relationship Id="rId24" Type="http://schemas.openxmlformats.org/officeDocument/2006/relationships/image" Target="../media/image41.svg"/><Relationship Id="rId5" Type="http://schemas.openxmlformats.org/officeDocument/2006/relationships/image" Target="../media/image24.svg"/><Relationship Id="rId15" Type="http://schemas.openxmlformats.org/officeDocument/2006/relationships/image" Target="../media/image32.sv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hart" Target="../charts/chart3.xml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 Francesco, Menini Davide, </a:t>
            </a:r>
            <a:r>
              <a:rPr lang="en-GB" dirty="0" err="1"/>
              <a:t>Sangalli</a:t>
            </a:r>
            <a:r>
              <a:rPr lang="en-GB" dirty="0"/>
              <a:t> Sara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19FE-E249-446B-AAF5-9CD3BF72D34B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HGF for </a:t>
            </a:r>
            <a:r>
              <a:rPr lang="en-US" dirty="0" err="1"/>
              <a:t>Behavioural</a:t>
            </a:r>
            <a:r>
              <a:rPr lang="en-US" dirty="0"/>
              <a:t> Analysis:</a:t>
            </a:r>
            <a:br>
              <a:rPr lang="en-US" dirty="0"/>
            </a:br>
            <a:r>
              <a:rPr lang="en-US" dirty="0"/>
              <a:t>Perceptual Model for Anxiety Patients During Lockdown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LSHAPE_TB_00000000000000000000000000000000_ElapsedTimeExtension">
            <a:extLst>
              <a:ext uri="{FF2B5EF4-FFF2-40B4-BE49-F238E27FC236}">
                <a16:creationId xmlns:a16="http://schemas.microsoft.com/office/drawing/2014/main" id="{84949F9D-BAA1-4083-B15D-328BAB5AE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4303" y="3988133"/>
            <a:ext cx="5507066" cy="397931"/>
          </a:xfrm>
          <a:prstGeom prst="rect">
            <a:avLst/>
          </a:prstGeom>
          <a:gradFill flip="none" rotWithShape="1">
            <a:gsLst>
              <a:gs pos="100000">
                <a:srgbClr val="EA161E">
                  <a:alpha val="30196"/>
                </a:srgbClr>
              </a:gs>
              <a:gs pos="0">
                <a:srgbClr val="EA161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6233A0-C38E-440E-AE80-290E7AB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966BA8-FBDB-429A-9333-85714FE2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3A9F95-C958-43C0-9CAA-6D9C3F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OTLSHAPE_TB_00000000000000000000000000000000_LeftEndCaps" hidden="1">
            <a:extLst>
              <a:ext uri="{FF2B5EF4-FFF2-40B4-BE49-F238E27FC236}">
                <a16:creationId xmlns:a16="http://schemas.microsoft.com/office/drawing/2014/main" id="{2AE3BBFB-97E7-4C87-97A0-CAC8CBFDFE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" name="OTLSHAPE_TB_00000000000000000000000000000000_RightEndCaps">
            <a:extLst>
              <a:ext uri="{FF2B5EF4-FFF2-40B4-BE49-F238E27FC236}">
                <a16:creationId xmlns:a16="http://schemas.microsoft.com/office/drawing/2014/main" id="{E352E5D5-9649-4AD1-AEA4-D318F7C29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0334" y="443703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chemeClr val="accent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" name="OTLSHAPE_TB_00000000000000000000000000000000_ScaleContainer">
            <a:extLst>
              <a:ext uri="{FF2B5EF4-FFF2-40B4-BE49-F238E27FC236}">
                <a16:creationId xmlns:a16="http://schemas.microsoft.com/office/drawing/2014/main" id="{67109632-65FA-445E-B9D5-1E3B2606DE5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5027" y="4369133"/>
            <a:ext cx="10502900" cy="3979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ElapsedTime">
            <a:extLst>
              <a:ext uri="{FF2B5EF4-FFF2-40B4-BE49-F238E27FC236}">
                <a16:creationId xmlns:a16="http://schemas.microsoft.com/office/drawing/2014/main" id="{714DDCD4-33F9-460D-8449-A853E0BCD9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84303" y="4369133"/>
            <a:ext cx="5507066" cy="397931"/>
          </a:xfrm>
          <a:prstGeom prst="rect">
            <a:avLst/>
          </a:prstGeom>
          <a:solidFill>
            <a:srgbClr val="EA161E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TLSHAPE_TB_00000000000000000000000000000000_TodayMarkerShape">
            <a:extLst>
              <a:ext uri="{FF2B5EF4-FFF2-40B4-BE49-F238E27FC236}">
                <a16:creationId xmlns:a16="http://schemas.microsoft.com/office/drawing/2014/main" id="{0FD19814-E0B6-461E-B12B-45C4EC5466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8139559" y="4221088"/>
            <a:ext cx="114300" cy="127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>
            <a:extLst>
              <a:ext uri="{FF2B5EF4-FFF2-40B4-BE49-F238E27FC236}">
                <a16:creationId xmlns:a16="http://schemas.microsoft.com/office/drawing/2014/main" id="{8FBAFE8B-7038-44BB-AEE5-63C2EE93D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71723" y="3959663"/>
            <a:ext cx="842176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6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>
            <a:extLst>
              <a:ext uri="{FF2B5EF4-FFF2-40B4-BE49-F238E27FC236}">
                <a16:creationId xmlns:a16="http://schemas.microsoft.com/office/drawing/2014/main" id="{B5E12336-B8E3-46C7-BD9C-0DA39E10FD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8527" y="4483536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25" name="OTLSHAPE_TB_00000000000000000000000000000000_TimescaleInterval2">
            <a:extLst>
              <a:ext uri="{FF2B5EF4-FFF2-40B4-BE49-F238E27FC236}">
                <a16:creationId xmlns:a16="http://schemas.microsoft.com/office/drawing/2014/main" id="{762ACB39-B4B0-455A-88E4-8F2763D849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96130" y="448353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6" name="OTLSHAPE_TB_00000000000000000000000000000000_TimescaleInterval3">
            <a:extLst>
              <a:ext uri="{FF2B5EF4-FFF2-40B4-BE49-F238E27FC236}">
                <a16:creationId xmlns:a16="http://schemas.microsoft.com/office/drawing/2014/main" id="{81F50B5D-758B-4BF4-BA68-5C918E35EF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77681" y="4483536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27" name="OTLSHAPE_TB_00000000000000000000000000000000_TimescaleInterval4">
            <a:extLst>
              <a:ext uri="{FF2B5EF4-FFF2-40B4-BE49-F238E27FC236}">
                <a16:creationId xmlns:a16="http://schemas.microsoft.com/office/drawing/2014/main" id="{AE3F2492-62A8-4357-8C7A-F279DD5311A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45284" y="4483536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31EC5FC0-414C-4546-B46B-F1CB52C9DE4C}"/>
              </a:ext>
            </a:extLst>
          </p:cNvPr>
          <p:cNvSpPr txBox="1">
            <a:spLocks/>
          </p:cNvSpPr>
          <p:nvPr/>
        </p:nvSpPr>
        <p:spPr>
          <a:xfrm>
            <a:off x="323850" y="620714"/>
            <a:ext cx="11537950" cy="576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Motivation: Lockdown in Italy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D9CBAE-8233-4910-9754-CF1BE0B6D373}"/>
              </a:ext>
            </a:extLst>
          </p:cNvPr>
          <p:cNvCxnSpPr>
            <a:cxnSpLocks/>
          </p:cNvCxnSpPr>
          <p:nvPr/>
        </p:nvCxnSpPr>
        <p:spPr>
          <a:xfrm>
            <a:off x="3652370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Lampadina e ingranaggio">
            <a:extLst>
              <a:ext uri="{FF2B5EF4-FFF2-40B4-BE49-F238E27FC236}">
                <a16:creationId xmlns:a16="http://schemas.microsoft.com/office/drawing/2014/main" id="{6BC9F2A8-DB37-49D4-93FD-9E4FCE392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593" y="2106126"/>
            <a:ext cx="721553" cy="7215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073114-27DB-413D-92C4-6CAEB0ADCD59}"/>
              </a:ext>
            </a:extLst>
          </p:cNvPr>
          <p:cNvSpPr txBox="1"/>
          <p:nvPr/>
        </p:nvSpPr>
        <p:spPr>
          <a:xfrm>
            <a:off x="2797505" y="1647376"/>
            <a:ext cx="14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Idea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E8559D4B-35BA-4C42-9D14-E35DF8A92815}"/>
              </a:ext>
            </a:extLst>
          </p:cNvPr>
          <p:cNvCxnSpPr>
            <a:cxnSpLocks/>
          </p:cNvCxnSpPr>
          <p:nvPr/>
        </p:nvCxnSpPr>
        <p:spPr>
          <a:xfrm>
            <a:off x="1269083" y="292494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Elemento grafico 44" descr="Carrello della spesa">
            <a:extLst>
              <a:ext uri="{FF2B5EF4-FFF2-40B4-BE49-F238E27FC236}">
                <a16:creationId xmlns:a16="http://schemas.microsoft.com/office/drawing/2014/main" id="{7DA248F0-9A46-4779-92DB-2F620295D1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431" y="2107471"/>
            <a:ext cx="720000" cy="7200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2039BEA-A1E7-4B05-8BC7-90E7F5915833}"/>
              </a:ext>
            </a:extLst>
          </p:cNvPr>
          <p:cNvSpPr txBox="1"/>
          <p:nvPr/>
        </p:nvSpPr>
        <p:spPr>
          <a:xfrm>
            <a:off x="413335" y="145633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sanitary goods</a:t>
            </a:r>
          </a:p>
        </p:txBody>
      </p: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DC31D59F-C301-42AB-B36C-1D7CF54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7010" y="4918010"/>
            <a:ext cx="720000" cy="720000"/>
          </a:xfrm>
          <a:prstGeom prst="rect">
            <a:avLst/>
          </a:prstGeom>
        </p:spPr>
      </p:pic>
      <p:sp>
        <p:nvSpPr>
          <p:cNvPr id="49" name="OTLSHAPE_TB_00000000000000000000000000000000_ElapsedTimeExtension">
            <a:extLst>
              <a:ext uri="{FF2B5EF4-FFF2-40B4-BE49-F238E27FC236}">
                <a16:creationId xmlns:a16="http://schemas.microsoft.com/office/drawing/2014/main" id="{DD6A4B06-0B1B-4AAE-AD57-A64104E3A2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85478" y="4010044"/>
            <a:ext cx="3700885" cy="381000"/>
          </a:xfrm>
          <a:prstGeom prst="rect">
            <a:avLst/>
          </a:prstGeom>
          <a:gradFill flip="none" rotWithShape="1">
            <a:gsLst>
              <a:gs pos="100000">
                <a:srgbClr val="FEBA0A">
                  <a:alpha val="30196"/>
                </a:srgbClr>
              </a:gs>
              <a:gs pos="0">
                <a:srgbClr val="FEBA0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OTLSHAPE_TB_00000000000000000000000000000000_ElapsedTime">
            <a:extLst>
              <a:ext uri="{FF2B5EF4-FFF2-40B4-BE49-F238E27FC236}">
                <a16:creationId xmlns:a16="http://schemas.microsoft.com/office/drawing/2014/main" id="{13D06C2C-FAD9-4AF9-9D19-0AABEBE5A0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91369" y="4369133"/>
            <a:ext cx="3700885" cy="381000"/>
          </a:xfrm>
          <a:prstGeom prst="rect">
            <a:avLst/>
          </a:prstGeom>
          <a:solidFill>
            <a:srgbClr val="FEBA0A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Elemento grafico 51" descr="Blocca">
            <a:extLst>
              <a:ext uri="{FF2B5EF4-FFF2-40B4-BE49-F238E27FC236}">
                <a16:creationId xmlns:a16="http://schemas.microsoft.com/office/drawing/2014/main" id="{7FF2E684-05AE-4439-9580-A46FDCBF31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6978" y="4918010"/>
            <a:ext cx="720000" cy="720000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8D6DF7F-D13A-4A72-96DC-C90413C80877}"/>
              </a:ext>
            </a:extLst>
          </p:cNvPr>
          <p:cNvCxnSpPr>
            <a:cxnSpLocks/>
          </p:cNvCxnSpPr>
          <p:nvPr/>
        </p:nvCxnSpPr>
        <p:spPr>
          <a:xfrm>
            <a:off x="5476363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05386DA7-4074-455A-8539-5A7DC8B95BC0}"/>
              </a:ext>
            </a:extLst>
          </p:cNvPr>
          <p:cNvSpPr/>
          <p:nvPr/>
        </p:nvSpPr>
        <p:spPr>
          <a:xfrm>
            <a:off x="2923826" y="4922714"/>
            <a:ext cx="15840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Lockdown</a:t>
            </a:r>
            <a:endParaRPr lang="en-US" sz="2200" dirty="0"/>
          </a:p>
        </p:txBody>
      </p:sp>
      <p:pic>
        <p:nvPicPr>
          <p:cNvPr id="62" name="Elemento grafico 61" descr="Appunti mischiati">
            <a:extLst>
              <a:ext uri="{FF2B5EF4-FFF2-40B4-BE49-F238E27FC236}">
                <a16:creationId xmlns:a16="http://schemas.microsoft.com/office/drawing/2014/main" id="{49159B9A-8C04-44F2-8B9C-8158224FC64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95883" y="2109278"/>
            <a:ext cx="720000" cy="720000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34BC868-7788-46D5-8982-EDBBA8766DB9}"/>
              </a:ext>
            </a:extLst>
          </p:cNvPr>
          <p:cNvSpPr txBox="1"/>
          <p:nvPr/>
        </p:nvSpPr>
        <p:spPr>
          <a:xfrm>
            <a:off x="5130154" y="1660346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65" name="Elemento grafico 64" descr="Frecce a zig zag">
            <a:extLst>
              <a:ext uri="{FF2B5EF4-FFF2-40B4-BE49-F238E27FC236}">
                <a16:creationId xmlns:a16="http://schemas.microsoft.com/office/drawing/2014/main" id="{BAE4ADE9-34B3-4AEF-BA0F-AE35556A8E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80055" y="2844301"/>
            <a:ext cx="441259" cy="441259"/>
          </a:xfrm>
          <a:prstGeom prst="rect">
            <a:avLst/>
          </a:prstGeom>
        </p:spPr>
      </p:pic>
      <p:pic>
        <p:nvPicPr>
          <p:cNvPr id="66" name="Elemento grafico 65" descr="Frecce a zig zag">
            <a:extLst>
              <a:ext uri="{FF2B5EF4-FFF2-40B4-BE49-F238E27FC236}">
                <a16:creationId xmlns:a16="http://schemas.microsoft.com/office/drawing/2014/main" id="{918BFEB5-4F46-4999-81E4-322C8A70AD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78536" y="2827471"/>
            <a:ext cx="432000" cy="432000"/>
          </a:xfrm>
          <a:prstGeom prst="rect">
            <a:avLst/>
          </a:prstGeom>
        </p:spPr>
      </p:pic>
      <p:sp>
        <p:nvSpPr>
          <p:cNvPr id="67" name="Rettangolo 66">
            <a:extLst>
              <a:ext uri="{FF2B5EF4-FFF2-40B4-BE49-F238E27FC236}">
                <a16:creationId xmlns:a16="http://schemas.microsoft.com/office/drawing/2014/main" id="{9C6D6C81-AFDA-4113-8DCE-995C029803E9}"/>
              </a:ext>
            </a:extLst>
          </p:cNvPr>
          <p:cNvSpPr/>
          <p:nvPr/>
        </p:nvSpPr>
        <p:spPr>
          <a:xfrm>
            <a:off x="7784220" y="4922714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Phase 2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877E23F-A402-42B1-BD15-BEB64C8FBDD5}"/>
              </a:ext>
            </a:extLst>
          </p:cNvPr>
          <p:cNvCxnSpPr>
            <a:cxnSpLocks/>
          </p:cNvCxnSpPr>
          <p:nvPr/>
        </p:nvCxnSpPr>
        <p:spPr>
          <a:xfrm>
            <a:off x="7482211" y="290398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Elemento grafico 68" descr="Appunti mischiati">
            <a:extLst>
              <a:ext uri="{FF2B5EF4-FFF2-40B4-BE49-F238E27FC236}">
                <a16:creationId xmlns:a16="http://schemas.microsoft.com/office/drawing/2014/main" id="{932195B2-D0C3-4020-8E3E-99807EDBBA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1731" y="2118219"/>
            <a:ext cx="720000" cy="72000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3DEC6FD-C911-4D13-B057-41F946A4C3B7}"/>
              </a:ext>
            </a:extLst>
          </p:cNvPr>
          <p:cNvSpPr txBox="1"/>
          <p:nvPr/>
        </p:nvSpPr>
        <p:spPr>
          <a:xfrm>
            <a:off x="7136002" y="1669287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73" name="Elemento grafico 72" descr="Frecce a zig zag">
            <a:extLst>
              <a:ext uri="{FF2B5EF4-FFF2-40B4-BE49-F238E27FC236}">
                <a16:creationId xmlns:a16="http://schemas.microsoft.com/office/drawing/2014/main" id="{8AF4EF3A-0595-40EF-B9C7-329B7D249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0002" y="2827471"/>
            <a:ext cx="432000" cy="432000"/>
          </a:xfrm>
          <a:prstGeom prst="rect">
            <a:avLst/>
          </a:prstGeom>
        </p:spPr>
      </p:pic>
      <p:pic>
        <p:nvPicPr>
          <p:cNvPr id="75" name="Elemento grafico 74" descr="Punto interrogativo">
            <a:extLst>
              <a:ext uri="{FF2B5EF4-FFF2-40B4-BE49-F238E27FC236}">
                <a16:creationId xmlns:a16="http://schemas.microsoft.com/office/drawing/2014/main" id="{77A38902-9D22-4411-8F52-0CD1794A9E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2254" y="492271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37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2A5A-FB52-4E08-9BD0-00A2B3135E4C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GB" dirty="0"/>
              <a:t>Goal: HGF for Anxiety Recognition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1CA7E3A-4423-45DE-89F6-66EA034994BE}"/>
              </a:ext>
            </a:extLst>
          </p:cNvPr>
          <p:cNvGrpSpPr>
            <a:grpSpLocks noChangeAspect="1"/>
          </p:cNvGrpSpPr>
          <p:nvPr/>
        </p:nvGrpSpPr>
        <p:grpSpPr>
          <a:xfrm>
            <a:off x="4049327" y="1761039"/>
            <a:ext cx="1091905" cy="720054"/>
            <a:chOff x="7023739" y="1866240"/>
            <a:chExt cx="1386615" cy="914400"/>
          </a:xfrm>
        </p:grpSpPr>
        <p:pic>
          <p:nvPicPr>
            <p:cNvPr id="3" name="Elemento grafico 2" descr="Donna">
              <a:extLst>
                <a:ext uri="{FF2B5EF4-FFF2-40B4-BE49-F238E27FC236}">
                  <a16:creationId xmlns:a16="http://schemas.microsoft.com/office/drawing/2014/main" id="{44F689EE-1C3B-4476-8A21-0421728D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Uomo">
              <a:extLst>
                <a:ext uri="{FF2B5EF4-FFF2-40B4-BE49-F238E27FC236}">
                  <a16:creationId xmlns:a16="http://schemas.microsoft.com/office/drawing/2014/main" id="{C83006FF-364A-4A49-8C7F-138884D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8597E5-17F7-49D9-AF09-45F8FA99CD31}"/>
              </a:ext>
            </a:extLst>
          </p:cNvPr>
          <p:cNvSpPr txBox="1"/>
          <p:nvPr/>
        </p:nvSpPr>
        <p:spPr>
          <a:xfrm>
            <a:off x="312682" y="3483988"/>
            <a:ext cx="18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Psychologically Involving Test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95C511-DC74-4D5F-9A06-E561C15847BC}"/>
              </a:ext>
            </a:extLst>
          </p:cNvPr>
          <p:cNvSpPr txBox="1"/>
          <p:nvPr/>
        </p:nvSpPr>
        <p:spPr>
          <a:xfrm>
            <a:off x="418897" y="193640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Impartial Test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F2B056-69E3-4E4B-A0CB-7FADA94A5C67}"/>
              </a:ext>
            </a:extLst>
          </p:cNvPr>
          <p:cNvSpPr txBox="1"/>
          <p:nvPr/>
        </p:nvSpPr>
        <p:spPr>
          <a:xfrm>
            <a:off x="418897" y="5134754"/>
            <a:ext cx="14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Quiz</a:t>
            </a:r>
          </a:p>
        </p:txBody>
      </p:sp>
      <p:pic>
        <p:nvPicPr>
          <p:cNvPr id="16" name="Elemento grafico 15" descr="Appunti mischiati">
            <a:extLst>
              <a:ext uri="{FF2B5EF4-FFF2-40B4-BE49-F238E27FC236}">
                <a16:creationId xmlns:a16="http://schemas.microsoft.com/office/drawing/2014/main" id="{77CD31E0-1EF5-4806-AAF4-3C1F30046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47089" y="4954459"/>
            <a:ext cx="720000" cy="720000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B6B6FFD-2783-4CFA-AA28-06D1055AC3E9}"/>
              </a:ext>
            </a:extLst>
          </p:cNvPr>
          <p:cNvSpPr/>
          <p:nvPr/>
        </p:nvSpPr>
        <p:spPr>
          <a:xfrm>
            <a:off x="3164427" y="3664868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26680E6F-0800-48E9-9BD0-707B68DF9C0C}"/>
              </a:ext>
            </a:extLst>
          </p:cNvPr>
          <p:cNvSpPr/>
          <p:nvPr/>
        </p:nvSpPr>
        <p:spPr>
          <a:xfrm>
            <a:off x="3131923" y="197878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F654E83-2406-4567-825F-56B86209447C}"/>
              </a:ext>
            </a:extLst>
          </p:cNvPr>
          <p:cNvSpPr/>
          <p:nvPr/>
        </p:nvSpPr>
        <p:spPr>
          <a:xfrm>
            <a:off x="3164427" y="5172174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5DD34DB-DD84-47AA-8A7B-C4E517BA3D33}"/>
              </a:ext>
            </a:extLst>
          </p:cNvPr>
          <p:cNvGrpSpPr>
            <a:grpSpLocks noChangeAspect="1"/>
          </p:cNvGrpSpPr>
          <p:nvPr/>
        </p:nvGrpSpPr>
        <p:grpSpPr>
          <a:xfrm>
            <a:off x="4064524" y="4962475"/>
            <a:ext cx="1091905" cy="720054"/>
            <a:chOff x="7023739" y="1866240"/>
            <a:chExt cx="1386615" cy="914400"/>
          </a:xfrm>
        </p:grpSpPr>
        <p:pic>
          <p:nvPicPr>
            <p:cNvPr id="25" name="Elemento grafico 24" descr="Donna">
              <a:extLst>
                <a:ext uri="{FF2B5EF4-FFF2-40B4-BE49-F238E27FC236}">
                  <a16:creationId xmlns:a16="http://schemas.microsoft.com/office/drawing/2014/main" id="{E8925C8B-19CD-46A7-8C5F-5E8B63B8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6" name="Elemento grafico 25" descr="Uomo">
              <a:extLst>
                <a:ext uri="{FF2B5EF4-FFF2-40B4-BE49-F238E27FC236}">
                  <a16:creationId xmlns:a16="http://schemas.microsoft.com/office/drawing/2014/main" id="{A2B77D65-5BF4-4DC0-91BC-240B2CC8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36D375-FB64-4738-96C6-01E096E978EE}"/>
              </a:ext>
            </a:extLst>
          </p:cNvPr>
          <p:cNvGrpSpPr>
            <a:grpSpLocks noChangeAspect="1"/>
          </p:cNvGrpSpPr>
          <p:nvPr/>
        </p:nvGrpSpPr>
        <p:grpSpPr>
          <a:xfrm>
            <a:off x="4064524" y="3446073"/>
            <a:ext cx="1091905" cy="720054"/>
            <a:chOff x="7023739" y="1866240"/>
            <a:chExt cx="1386615" cy="914400"/>
          </a:xfrm>
        </p:grpSpPr>
        <p:pic>
          <p:nvPicPr>
            <p:cNvPr id="28" name="Elemento grafico 27" descr="Donna">
              <a:extLst>
                <a:ext uri="{FF2B5EF4-FFF2-40B4-BE49-F238E27FC236}">
                  <a16:creationId xmlns:a16="http://schemas.microsoft.com/office/drawing/2014/main" id="{9836738B-8B48-4757-8D93-61BD1400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9" name="Elemento grafico 28" descr="Uomo">
              <a:extLst>
                <a:ext uri="{FF2B5EF4-FFF2-40B4-BE49-F238E27FC236}">
                  <a16:creationId xmlns:a16="http://schemas.microsoft.com/office/drawing/2014/main" id="{2A3B99DB-E4F5-4C26-BFFE-57C0E7AD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71C622E2-E825-47F0-A510-48E10FB6EA49}"/>
              </a:ext>
            </a:extLst>
          </p:cNvPr>
          <p:cNvSpPr/>
          <p:nvPr/>
        </p:nvSpPr>
        <p:spPr>
          <a:xfrm>
            <a:off x="6081626" y="197878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AF18E854-B81D-4846-AF32-3A15690C782D}"/>
              </a:ext>
            </a:extLst>
          </p:cNvPr>
          <p:cNvSpPr/>
          <p:nvPr/>
        </p:nvSpPr>
        <p:spPr>
          <a:xfrm>
            <a:off x="6082769" y="3659770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9F845D8-BA52-45A9-8420-272BC03250AA}"/>
              </a:ext>
            </a:extLst>
          </p:cNvPr>
          <p:cNvSpPr/>
          <p:nvPr/>
        </p:nvSpPr>
        <p:spPr>
          <a:xfrm>
            <a:off x="6081626" y="5172173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F4C3CED-1003-41F9-A2FF-DB005C7621FB}"/>
              </a:ext>
            </a:extLst>
          </p:cNvPr>
          <p:cNvGrpSpPr>
            <a:grpSpLocks noChangeAspect="1"/>
          </p:cNvGrpSpPr>
          <p:nvPr/>
        </p:nvGrpSpPr>
        <p:grpSpPr>
          <a:xfrm>
            <a:off x="4779405" y="1760695"/>
            <a:ext cx="1091905" cy="720054"/>
            <a:chOff x="7023739" y="1866240"/>
            <a:chExt cx="1386615" cy="914400"/>
          </a:xfrm>
        </p:grpSpPr>
        <p:pic>
          <p:nvPicPr>
            <p:cNvPr id="34" name="Elemento grafico 33" descr="Donna">
              <a:extLst>
                <a:ext uri="{FF2B5EF4-FFF2-40B4-BE49-F238E27FC236}">
                  <a16:creationId xmlns:a16="http://schemas.microsoft.com/office/drawing/2014/main" id="{48B971E5-C2A2-48DF-8433-B3F4E749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5" name="Elemento grafico 34" descr="Uomo">
              <a:extLst>
                <a:ext uri="{FF2B5EF4-FFF2-40B4-BE49-F238E27FC236}">
                  <a16:creationId xmlns:a16="http://schemas.microsoft.com/office/drawing/2014/main" id="{5D9FE7F1-8826-4230-A50D-0C24F51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02F5C23-3801-4F36-A6D9-63EC39BE0D2D}"/>
              </a:ext>
            </a:extLst>
          </p:cNvPr>
          <p:cNvGrpSpPr>
            <a:grpSpLocks noChangeAspect="1"/>
          </p:cNvGrpSpPr>
          <p:nvPr/>
        </p:nvGrpSpPr>
        <p:grpSpPr>
          <a:xfrm>
            <a:off x="4800216" y="3442027"/>
            <a:ext cx="1091905" cy="720054"/>
            <a:chOff x="7023739" y="1866240"/>
            <a:chExt cx="1386615" cy="914400"/>
          </a:xfrm>
        </p:grpSpPr>
        <p:pic>
          <p:nvPicPr>
            <p:cNvPr id="37" name="Elemento grafico 36" descr="Donna">
              <a:extLst>
                <a:ext uri="{FF2B5EF4-FFF2-40B4-BE49-F238E27FC236}">
                  <a16:creationId xmlns:a16="http://schemas.microsoft.com/office/drawing/2014/main" id="{905ED69C-5242-4A75-8E46-F0561DDF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8" name="Elemento grafico 37" descr="Uomo">
              <a:extLst>
                <a:ext uri="{FF2B5EF4-FFF2-40B4-BE49-F238E27FC236}">
                  <a16:creationId xmlns:a16="http://schemas.microsoft.com/office/drawing/2014/main" id="{44041C5D-59BE-4450-883F-396F55BD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62D07136-3ECB-4FAE-95EB-81FDDFD99734}"/>
              </a:ext>
            </a:extLst>
          </p:cNvPr>
          <p:cNvGrpSpPr>
            <a:grpSpLocks noChangeAspect="1"/>
          </p:cNvGrpSpPr>
          <p:nvPr/>
        </p:nvGrpSpPr>
        <p:grpSpPr>
          <a:xfrm>
            <a:off x="4832903" y="4962475"/>
            <a:ext cx="1091905" cy="720054"/>
            <a:chOff x="7023739" y="1866240"/>
            <a:chExt cx="1386615" cy="914400"/>
          </a:xfrm>
        </p:grpSpPr>
        <p:pic>
          <p:nvPicPr>
            <p:cNvPr id="40" name="Elemento grafico 39" descr="Donna">
              <a:extLst>
                <a:ext uri="{FF2B5EF4-FFF2-40B4-BE49-F238E27FC236}">
                  <a16:creationId xmlns:a16="http://schemas.microsoft.com/office/drawing/2014/main" id="{AFEDDC39-BDEC-4A15-8AFD-D91E6C42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1" name="Elemento grafico 40" descr="Uomo">
              <a:extLst>
                <a:ext uri="{FF2B5EF4-FFF2-40B4-BE49-F238E27FC236}">
                  <a16:creationId xmlns:a16="http://schemas.microsoft.com/office/drawing/2014/main" id="{40503CC9-D793-44B1-B947-64E8DD6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Elemento grafico 42" descr="Donna">
            <a:extLst>
              <a:ext uri="{FF2B5EF4-FFF2-40B4-BE49-F238E27FC236}">
                <a16:creationId xmlns:a16="http://schemas.microsoft.com/office/drawing/2014/main" id="{46237DC4-1FBA-4485-8EAF-ED52F5FEF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4889" y="1667993"/>
            <a:ext cx="720054" cy="720054"/>
          </a:xfrm>
          <a:prstGeom prst="rect">
            <a:avLst/>
          </a:prstGeom>
        </p:spPr>
      </p:pic>
      <p:pic>
        <p:nvPicPr>
          <p:cNvPr id="44" name="Elemento grafico 43" descr="Uomo">
            <a:extLst>
              <a:ext uri="{FF2B5EF4-FFF2-40B4-BE49-F238E27FC236}">
                <a16:creationId xmlns:a16="http://schemas.microsoft.com/office/drawing/2014/main" id="{B4B1DBA6-F457-4653-9F38-CF139FDC3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48483" y="1901674"/>
            <a:ext cx="720054" cy="720054"/>
          </a:xfrm>
          <a:prstGeom prst="rect">
            <a:avLst/>
          </a:prstGeom>
        </p:spPr>
      </p:pic>
      <p:grpSp>
        <p:nvGrpSpPr>
          <p:cNvPr id="45" name="Gruppo 44">
            <a:extLst>
              <a:ext uri="{FF2B5EF4-FFF2-40B4-BE49-F238E27FC236}">
                <a16:creationId xmlns:a16="http://schemas.microsoft.com/office/drawing/2014/main" id="{4EE8D240-DBD0-4BAE-95A8-59A5A16BFFF1}"/>
              </a:ext>
            </a:extLst>
          </p:cNvPr>
          <p:cNvGrpSpPr>
            <a:grpSpLocks noChangeAspect="1"/>
          </p:cNvGrpSpPr>
          <p:nvPr/>
        </p:nvGrpSpPr>
        <p:grpSpPr>
          <a:xfrm>
            <a:off x="6894053" y="4962131"/>
            <a:ext cx="1091905" cy="720054"/>
            <a:chOff x="7023739" y="1866240"/>
            <a:chExt cx="1386615" cy="914400"/>
          </a:xfrm>
          <a:solidFill>
            <a:srgbClr val="C00000"/>
          </a:solidFill>
        </p:grpSpPr>
        <p:pic>
          <p:nvPicPr>
            <p:cNvPr id="46" name="Elemento grafico 45" descr="Donna">
              <a:extLst>
                <a:ext uri="{FF2B5EF4-FFF2-40B4-BE49-F238E27FC236}">
                  <a16:creationId xmlns:a16="http://schemas.microsoft.com/office/drawing/2014/main" id="{552978C1-7234-400D-9735-2EB5AA5B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7" name="Elemento grafico 46" descr="Uomo">
              <a:extLst>
                <a:ext uri="{FF2B5EF4-FFF2-40B4-BE49-F238E27FC236}">
                  <a16:creationId xmlns:a16="http://schemas.microsoft.com/office/drawing/2014/main" id="{B3209B00-A65C-4213-B80E-CCDC8DEA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BF8D8961-B21B-46E6-B65A-B981C75DDF0F}"/>
              </a:ext>
            </a:extLst>
          </p:cNvPr>
          <p:cNvGrpSpPr>
            <a:grpSpLocks noChangeAspect="1"/>
          </p:cNvGrpSpPr>
          <p:nvPr/>
        </p:nvGrpSpPr>
        <p:grpSpPr>
          <a:xfrm>
            <a:off x="6894053" y="3445729"/>
            <a:ext cx="1091905" cy="720054"/>
            <a:chOff x="7023739" y="1866240"/>
            <a:chExt cx="1386615" cy="914400"/>
          </a:xfrm>
        </p:grpSpPr>
        <p:pic>
          <p:nvPicPr>
            <p:cNvPr id="49" name="Elemento grafico 48" descr="Donna">
              <a:extLst>
                <a:ext uri="{FF2B5EF4-FFF2-40B4-BE49-F238E27FC236}">
                  <a16:creationId xmlns:a16="http://schemas.microsoft.com/office/drawing/2014/main" id="{52A9F084-FC6E-4545-B0B8-48C8ED3F7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0" name="Elemento grafico 49" descr="Uomo">
              <a:extLst>
                <a:ext uri="{FF2B5EF4-FFF2-40B4-BE49-F238E27FC236}">
                  <a16:creationId xmlns:a16="http://schemas.microsoft.com/office/drawing/2014/main" id="{0C5AEC95-81E4-49CB-B639-5A95BCDD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Elemento grafico 52" descr="Uomo">
            <a:extLst>
              <a:ext uri="{FF2B5EF4-FFF2-40B4-BE49-F238E27FC236}">
                <a16:creationId xmlns:a16="http://schemas.microsoft.com/office/drawing/2014/main" id="{2866C403-B5D6-436E-A6D0-E71FF6D479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54562" y="1629347"/>
            <a:ext cx="720054" cy="720054"/>
          </a:xfrm>
          <a:prstGeom prst="rect">
            <a:avLst/>
          </a:prstGeom>
        </p:spPr>
      </p:pic>
      <p:grpSp>
        <p:nvGrpSpPr>
          <p:cNvPr id="54" name="Gruppo 53">
            <a:extLst>
              <a:ext uri="{FF2B5EF4-FFF2-40B4-BE49-F238E27FC236}">
                <a16:creationId xmlns:a16="http://schemas.microsoft.com/office/drawing/2014/main" id="{F68FED4F-9A3E-462D-B174-2722314C6DE6}"/>
              </a:ext>
            </a:extLst>
          </p:cNvPr>
          <p:cNvGrpSpPr>
            <a:grpSpLocks noChangeAspect="1"/>
          </p:cNvGrpSpPr>
          <p:nvPr/>
        </p:nvGrpSpPr>
        <p:grpSpPr>
          <a:xfrm>
            <a:off x="7759604" y="3441683"/>
            <a:ext cx="1091905" cy="720054"/>
            <a:chOff x="7023739" y="1866240"/>
            <a:chExt cx="1386615" cy="914400"/>
          </a:xfrm>
        </p:grpSpPr>
        <p:pic>
          <p:nvPicPr>
            <p:cNvPr id="55" name="Elemento grafico 54" descr="Donna">
              <a:extLst>
                <a:ext uri="{FF2B5EF4-FFF2-40B4-BE49-F238E27FC236}">
                  <a16:creationId xmlns:a16="http://schemas.microsoft.com/office/drawing/2014/main" id="{3817E898-2197-495A-A493-1FA9E764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6" name="Elemento grafico 55" descr="Uomo">
              <a:extLst>
                <a:ext uri="{FF2B5EF4-FFF2-40B4-BE49-F238E27FC236}">
                  <a16:creationId xmlns:a16="http://schemas.microsoft.com/office/drawing/2014/main" id="{65FF5B29-CB7D-44B4-A14D-CFCBF3BD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87218E4-E2D2-4BF5-992F-CA0202589319}"/>
              </a:ext>
            </a:extLst>
          </p:cNvPr>
          <p:cNvGrpSpPr>
            <a:grpSpLocks noChangeAspect="1"/>
          </p:cNvGrpSpPr>
          <p:nvPr/>
        </p:nvGrpSpPr>
        <p:grpSpPr>
          <a:xfrm>
            <a:off x="7767431" y="4943780"/>
            <a:ext cx="1091905" cy="720054"/>
            <a:chOff x="7023739" y="1866240"/>
            <a:chExt cx="1386615" cy="914400"/>
          </a:xfrm>
          <a:solidFill>
            <a:schemeClr val="accent1"/>
          </a:solidFill>
        </p:grpSpPr>
        <p:pic>
          <p:nvPicPr>
            <p:cNvPr id="58" name="Elemento grafico 57" descr="Donna">
              <a:extLst>
                <a:ext uri="{FF2B5EF4-FFF2-40B4-BE49-F238E27FC236}">
                  <a16:creationId xmlns:a16="http://schemas.microsoft.com/office/drawing/2014/main" id="{3F0C2E6C-9C7B-4C89-BBA9-4910A2A4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9" name="Elemento grafico 58" descr="Uomo">
              <a:extLst>
                <a:ext uri="{FF2B5EF4-FFF2-40B4-BE49-F238E27FC236}">
                  <a16:creationId xmlns:a16="http://schemas.microsoft.com/office/drawing/2014/main" id="{481C0C0A-7AC1-48D8-AFCF-8CD1BF85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D574C5E-B247-40C3-B66A-E699BF2069A6}"/>
              </a:ext>
            </a:extLst>
          </p:cNvPr>
          <p:cNvCxnSpPr/>
          <p:nvPr/>
        </p:nvCxnSpPr>
        <p:spPr>
          <a:xfrm>
            <a:off x="7873522" y="3239983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D5BE382F-DFEE-44E0-ACDC-F530BF696C33}"/>
              </a:ext>
            </a:extLst>
          </p:cNvPr>
          <p:cNvCxnSpPr/>
          <p:nvPr/>
        </p:nvCxnSpPr>
        <p:spPr>
          <a:xfrm>
            <a:off x="7873522" y="4763747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Elemento grafico 74" descr="Casuale">
            <a:extLst>
              <a:ext uri="{FF2B5EF4-FFF2-40B4-BE49-F238E27FC236}">
                <a16:creationId xmlns:a16="http://schemas.microsoft.com/office/drawing/2014/main" id="{F237BE59-375A-45C2-8CCD-3010EDA3B7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9041" y="2460921"/>
            <a:ext cx="914400" cy="914400"/>
          </a:xfrm>
          <a:prstGeom prst="rect">
            <a:avLst/>
          </a:prstGeom>
        </p:spPr>
      </p:pic>
      <p:sp>
        <p:nvSpPr>
          <p:cNvPr id="76" name="AutoShape 2">
            <a:extLst>
              <a:ext uri="{FF2B5EF4-FFF2-40B4-BE49-F238E27FC236}">
                <a16:creationId xmlns:a16="http://schemas.microsoft.com/office/drawing/2014/main" id="{0B3F9B89-09FE-449C-BEFA-CC839616D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2096" y="3256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7ADEDBE8-02D0-497D-BA5B-81254C94357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88" y="3801710"/>
            <a:ext cx="1585848" cy="1580953"/>
          </a:xfrm>
          <a:prstGeom prst="rect">
            <a:avLst/>
          </a:prstGeom>
        </p:spPr>
      </p:pic>
      <p:pic>
        <p:nvPicPr>
          <p:cNvPr id="80" name="Elemento grafico 79" descr="Casuale">
            <a:extLst>
              <a:ext uri="{FF2B5EF4-FFF2-40B4-BE49-F238E27FC236}">
                <a16:creationId xmlns:a16="http://schemas.microsoft.com/office/drawing/2014/main" id="{5BB649E2-D4EB-4B61-9CD1-5AF6957CDF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014438" y="4115956"/>
            <a:ext cx="914400" cy="914400"/>
          </a:xfrm>
          <a:prstGeom prst="rect">
            <a:avLst/>
          </a:prstGeom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29C2B9FA-27D0-44CD-ABB8-EF67BF5B6B7E}"/>
              </a:ext>
            </a:extLst>
          </p:cNvPr>
          <p:cNvGrpSpPr/>
          <p:nvPr/>
        </p:nvGrpSpPr>
        <p:grpSpPr>
          <a:xfrm>
            <a:off x="10182493" y="2120378"/>
            <a:ext cx="1585848" cy="1580953"/>
            <a:chOff x="10385094" y="1932413"/>
            <a:chExt cx="1585848" cy="1580953"/>
          </a:xfrm>
        </p:grpSpPr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74E9FF72-359B-43CC-83EB-AB226FC4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094" y="1932413"/>
              <a:ext cx="1585848" cy="1580953"/>
            </a:xfrm>
            <a:prstGeom prst="rect">
              <a:avLst/>
            </a:prstGeom>
          </p:spPr>
        </p:pic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5FDB8E1B-EA32-4ED5-BF59-4BD7A7E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872" y="2466625"/>
              <a:ext cx="544020" cy="47166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magine 88">
            <a:extLst>
              <a:ext uri="{FF2B5EF4-FFF2-40B4-BE49-F238E27FC236}">
                <a16:creationId xmlns:a16="http://schemas.microsoft.com/office/drawing/2014/main" id="{D4E6FE2E-583A-495D-A520-2A62DFCA4AC4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66" y="1533085"/>
            <a:ext cx="1262446" cy="1262446"/>
          </a:xfrm>
          <a:prstGeom prst="rect">
            <a:avLst/>
          </a:prstGeom>
        </p:spPr>
      </p:pic>
      <p:pic>
        <p:nvPicPr>
          <p:cNvPr id="95" name="Immagine 94" descr="Immagine che contiene orologio, disegnando, segnale&#10;&#10;Descrizione generata automaticamente">
            <a:extLst>
              <a:ext uri="{FF2B5EF4-FFF2-40B4-BE49-F238E27FC236}">
                <a16:creationId xmlns:a16="http://schemas.microsoft.com/office/drawing/2014/main" id="{92586051-7FE5-4D14-BAC8-6963BC7F583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61" y="3324015"/>
            <a:ext cx="912056" cy="912056"/>
          </a:xfrm>
          <a:prstGeom prst="rect">
            <a:avLst/>
          </a:prstGeom>
        </p:spPr>
      </p:pic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56AE117F-3C47-4B55-A416-861F33833362}"/>
              </a:ext>
            </a:extLst>
          </p:cNvPr>
          <p:cNvSpPr txBox="1"/>
          <p:nvPr/>
        </p:nvSpPr>
        <p:spPr>
          <a:xfrm>
            <a:off x="7101731" y="5839234"/>
            <a:ext cx="15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87B501F4-9E23-498E-AEAA-0D199AF97D9A}"/>
              </a:ext>
            </a:extLst>
          </p:cNvPr>
          <p:cNvSpPr txBox="1"/>
          <p:nvPr/>
        </p:nvSpPr>
        <p:spPr>
          <a:xfrm>
            <a:off x="10556484" y="1728527"/>
            <a:ext cx="7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52" name="Elemento grafico 51" descr="Donna">
            <a:extLst>
              <a:ext uri="{FF2B5EF4-FFF2-40B4-BE49-F238E27FC236}">
                <a16:creationId xmlns:a16="http://schemas.microsoft.com/office/drawing/2014/main" id="{91E771EC-0612-4E77-AE38-0068E0487F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95297" y="1472698"/>
            <a:ext cx="720054" cy="7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Setup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F00EA3-C820-48B3-868C-68D93D8BF136}"/>
              </a:ext>
            </a:extLst>
          </p:cNvPr>
          <p:cNvSpPr txBox="1"/>
          <p:nvPr/>
        </p:nvSpPr>
        <p:spPr>
          <a:xfrm>
            <a:off x="837035" y="1630522"/>
            <a:ext cx="597666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dirty="0"/>
              <a:t>Agents</a:t>
            </a:r>
            <a:r>
              <a:rPr lang="en-US" dirty="0"/>
              <a:t>: 20-60 years old, both male and female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Same cues and correct outcomes for the two contexts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Test order randomly changed to avoid boredom bias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Impartial Test</a:t>
            </a:r>
            <a:r>
              <a:rPr lang="en-US" dirty="0"/>
              <a:t>: Biscuits in shop A (y | n)</a:t>
            </a:r>
            <a:r>
              <a:rPr lang="en-US" dirty="0">
                <a:sym typeface="Wingdings" panose="05000000000000000000" pitchFamily="2" charset="2"/>
              </a:rPr>
              <a:t>                       	                Are there biscuits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Involved Test</a:t>
            </a:r>
            <a:r>
              <a:rPr lang="en-US" dirty="0"/>
              <a:t>: Sanitizers in shop A (y | n) </a:t>
            </a:r>
            <a:r>
              <a:rPr lang="en-US" dirty="0">
                <a:sym typeface="Wingdings" panose="05000000000000000000" pitchFamily="2" charset="2"/>
              </a:rPr>
              <a:t> 		                Are there sanitizers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Anxiety Quiz</a:t>
            </a:r>
            <a:r>
              <a:rPr lang="en-US" dirty="0">
                <a:sym typeface="Wingdings" panose="05000000000000000000" pitchFamily="2" charset="2"/>
              </a:rPr>
              <a:t>: 20 questions based on STAI.               4 levels of anxiety detected, but only interested in a binary decision for results’ validation.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21AF6CE-8C27-435E-AB59-8FF1C288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60" y="1124744"/>
            <a:ext cx="2965568" cy="50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Parameter’s Estimation: Impartial vs. Involved</a:t>
            </a:r>
          </a:p>
        </p:txBody>
      </p:sp>
      <p:pic>
        <p:nvPicPr>
          <p:cNvPr id="10" name="Immagine 9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DBCAB2F-E1FC-43B0-BFF0-B611A7D15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6935" r="6414"/>
          <a:stretch/>
        </p:blipFill>
        <p:spPr>
          <a:xfrm>
            <a:off x="2916653" y="1457232"/>
            <a:ext cx="9199116" cy="4980748"/>
          </a:xfrm>
          <a:prstGeom prst="rect">
            <a:avLst/>
          </a:prstGeom>
        </p:spPr>
      </p:pic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5C34059-1154-452A-A53A-1BA0E39EE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5C064B-7799-4C48-B841-D92AB77B5C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t="6951" r="15183" b="10934"/>
          <a:stretch/>
        </p:blipFill>
        <p:spPr>
          <a:xfrm>
            <a:off x="580442" y="2987102"/>
            <a:ext cx="2016225" cy="18100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CF9824-3466-4179-8ADC-D0EF4B314F15}"/>
              </a:ext>
            </a:extLst>
          </p:cNvPr>
          <p:cNvSpPr txBox="1"/>
          <p:nvPr/>
        </p:nvSpPr>
        <p:spPr>
          <a:xfrm>
            <a:off x="612793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8B08CE-6997-4FDE-834C-B41087ACA9CA}"/>
              </a:ext>
            </a:extLst>
          </p:cNvPr>
          <p:cNvSpPr txBox="1"/>
          <p:nvPr/>
        </p:nvSpPr>
        <p:spPr>
          <a:xfrm>
            <a:off x="179661" y="3165128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E0C80F-C304-4AD4-A8F3-802C6DAC97C9}"/>
              </a:ext>
            </a:extLst>
          </p:cNvPr>
          <p:cNvSpPr txBox="1"/>
          <p:nvPr/>
        </p:nvSpPr>
        <p:spPr>
          <a:xfrm>
            <a:off x="1299894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286DDF9-AA30-47A6-8A2C-116CC46C6541}"/>
              </a:ext>
            </a:extLst>
          </p:cNvPr>
          <p:cNvSpPr txBox="1"/>
          <p:nvPr/>
        </p:nvSpPr>
        <p:spPr>
          <a:xfrm>
            <a:off x="179661" y="376132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FAFBA1-5007-4D5F-A80F-FCF39A701C68}"/>
              </a:ext>
            </a:extLst>
          </p:cNvPr>
          <p:cNvSpPr txBox="1"/>
          <p:nvPr/>
        </p:nvSpPr>
        <p:spPr>
          <a:xfrm>
            <a:off x="1918494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mu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BD99AC-667B-482E-989F-083D40178E57}"/>
              </a:ext>
            </a:extLst>
          </p:cNvPr>
          <p:cNvSpPr txBox="1"/>
          <p:nvPr/>
        </p:nvSpPr>
        <p:spPr>
          <a:xfrm>
            <a:off x="179661" y="4357516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mu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662441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Impartial Context</a:t>
            </a:r>
          </a:p>
        </p:txBody>
      </p:sp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EF725DA1-0E52-48B3-8DAA-D90E1F9E5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6357" r="8110" b="4364"/>
          <a:stretch/>
        </p:blipFill>
        <p:spPr>
          <a:xfrm>
            <a:off x="2599519" y="1360498"/>
            <a:ext cx="8928992" cy="4699442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DC07D8F-1BB8-4E7C-9B77-D736C52F5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A741D55-F33F-4AC6-9AA5-F61179B4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961273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57918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Involved Context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DC07D8F-1BB8-4E7C-9B77-D736C52F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4DD375F-4B7E-4709-BEE2-7A516BF0F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7074" r="8641" b="4690"/>
          <a:stretch/>
        </p:blipFill>
        <p:spPr>
          <a:xfrm>
            <a:off x="2620773" y="1396428"/>
            <a:ext cx="8826501" cy="4665437"/>
          </a:xfrm>
          <a:prstGeom prst="rect">
            <a:avLst/>
          </a:prstGeom>
        </p:spPr>
      </p:pic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C26933E-2BB8-4E84-A73E-849E499BA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451635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6149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7"/>
          </a:xfrm>
        </p:spPr>
        <p:txBody>
          <a:bodyPr/>
          <a:lstStyle/>
          <a:p>
            <a:r>
              <a:rPr lang="en-GB" dirty="0"/>
              <a:t>Comparison with Ideal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274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234848" r="-322857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0000" r="-32285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440000" r="-32285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19408D0A-9109-424B-92A1-E20822BD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31946"/>
              </p:ext>
            </p:extLst>
          </p:nvPr>
        </p:nvGraphicFramePr>
        <p:xfrm>
          <a:off x="6309644" y="1268761"/>
          <a:ext cx="521886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/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blipFill>
                <a:blip r:embed="rId4"/>
                <a:stretch>
                  <a:fillRect r="-68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/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5453C5F9-380F-484C-9F4F-F9FBDE92BF12}"/>
              </a:ext>
            </a:extLst>
          </p:cNvPr>
          <p:cNvSpPr/>
          <p:nvPr/>
        </p:nvSpPr>
        <p:spPr>
          <a:xfrm>
            <a:off x="826420" y="1683844"/>
            <a:ext cx="216024" cy="202561"/>
          </a:xfrm>
          <a:prstGeom prst="rect">
            <a:avLst/>
          </a:prstGeom>
          <a:solidFill>
            <a:srgbClr val="007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461E20-99A9-4AD5-B96C-A44605675B94}"/>
              </a:ext>
            </a:extLst>
          </p:cNvPr>
          <p:cNvSpPr/>
          <p:nvPr/>
        </p:nvSpPr>
        <p:spPr>
          <a:xfrm>
            <a:off x="826420" y="2185963"/>
            <a:ext cx="216024" cy="202561"/>
          </a:xfrm>
          <a:prstGeom prst="rect">
            <a:avLst/>
          </a:prstGeom>
          <a:solidFill>
            <a:srgbClr val="A01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/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/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/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0A72AD-F79C-411B-8135-970193F164B5}"/>
              </a:ext>
            </a:extLst>
          </p:cNvPr>
          <p:cNvSpPr txBox="1"/>
          <p:nvPr/>
        </p:nvSpPr>
        <p:spPr>
          <a:xfrm>
            <a:off x="1226389" y="2649719"/>
            <a:ext cx="420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anxious groups based 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5385840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23/05/2020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</a:t>
            </a:r>
            <a:r>
              <a:rPr lang="en-GB"/>
              <a:t>the Ideal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30975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716</TotalTime>
  <Words>390</Words>
  <Application>Microsoft Office PowerPoint</Application>
  <PresentationFormat>Personalizzato</PresentationFormat>
  <Paragraphs>104</Paragraphs>
  <Slides>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9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HGF for Behavioural Analysis: Perceptual Model for Anxiety Patients During Lockdown  </vt:lpstr>
      <vt:lpstr>Presentazione standard di PowerPoint</vt:lpstr>
      <vt:lpstr>Goal: HGF for Anxiety Recognition </vt:lpstr>
      <vt:lpstr>Experiment: Setup</vt:lpstr>
      <vt:lpstr>Parameter’s Estimation: Impartial vs. Involved</vt:lpstr>
      <vt:lpstr>K-Means Clustering: Impartial Context</vt:lpstr>
      <vt:lpstr>K-Means Clustering: Involved Context</vt:lpstr>
      <vt:lpstr>Comparison with Ideal Model</vt:lpstr>
      <vt:lpstr>Simulation of the Ideal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HGF for Behavioural Analysis: Perceptual Model for Anxiety Patients During Lockdown</dc:title>
  <dc:creator>Davide Menini</dc:creator>
  <cp:lastModifiedBy>Davide Menini</cp:lastModifiedBy>
  <cp:revision>42</cp:revision>
  <cp:lastPrinted>2013-06-08T11:22:51Z</cp:lastPrinted>
  <dcterms:created xsi:type="dcterms:W3CDTF">2020-05-23T09:41:23Z</dcterms:created>
  <dcterms:modified xsi:type="dcterms:W3CDTF">2020-05-23T21:42:58Z</dcterms:modified>
</cp:coreProperties>
</file>